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9" r:id="rId3"/>
    <p:sldId id="275" r:id="rId4"/>
    <p:sldId id="257" r:id="rId5"/>
    <p:sldId id="351" r:id="rId6"/>
    <p:sldId id="279" r:id="rId7"/>
    <p:sldId id="346" r:id="rId8"/>
    <p:sldId id="337" r:id="rId9"/>
    <p:sldId id="338" r:id="rId10"/>
    <p:sldId id="340" r:id="rId11"/>
    <p:sldId id="341" r:id="rId12"/>
    <p:sldId id="348" r:id="rId13"/>
    <p:sldId id="354" r:id="rId14"/>
    <p:sldId id="349" r:id="rId15"/>
    <p:sldId id="350" r:id="rId16"/>
    <p:sldId id="352" r:id="rId17"/>
    <p:sldId id="343" r:id="rId18"/>
    <p:sldId id="269" r:id="rId1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F"/>
    <a:srgbClr val="D1D3D4"/>
    <a:srgbClr val="939598"/>
    <a:srgbClr val="8ED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02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FD9B81-9D22-4575-83E3-4504237C921F}" type="datetimeFigureOut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01F507C-44C0-4E03-96AC-4D3438A81E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17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2F8FBF-65A9-46AC-BE10-D4801CCB6612}" type="datetimeFigureOut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1187282-EA32-4E55-AA26-2B99088D45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612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379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6220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B25A7-0DA8-46DE-870B-9C0C0C842BEF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50846-47D7-47C3-BB64-462C6C517A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6EF3-8533-4E41-8B19-C727C3C5B4E6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7777F-ED21-4CCC-B3FD-A7A86E2F6F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B7947-3C45-4D39-9F99-43FD05C11DAF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354A9-B40C-40C1-BC01-42D6B88907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0242-6177-4DDD-91D0-C4757F93F2A7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89E64-2405-4CEB-97C3-99CD3B6529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89B3-AC5D-4663-AB23-FA0F554782E7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A183-E235-4E66-84D2-B551F28DA2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1B61D-4B84-48E5-8F88-995E5CAF0680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0DB4-BBA8-4B17-8833-A215D4E15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5297-25E5-4750-B219-0EE06E4E0DB5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9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48ADA-F18B-4D37-BB05-5D73F4CC48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03-3012-4868-865F-384A25371C05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54C4B-FE1F-4FAD-B55B-3E2522A2EF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FFC50-B377-4C8D-9DF6-F78865B5FEB4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9B6F-E375-4EE9-9FCC-4212913F1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0D94-FD71-464C-8587-9D8F61B51F20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1388F-7714-4B79-894F-467DB5C6A2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42225" y="6381750"/>
            <a:ext cx="1030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78BD2-7FF3-43C8-9D3F-1EAC2982C47E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6FB1-19D3-4248-8A22-ABA72FEC72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0AA874-F959-4769-A787-20D42EAD7EE4}" type="datetime1">
              <a:rPr lang="cs-CZ"/>
              <a:pPr>
                <a:defRPr/>
              </a:pPr>
              <a:t>23.8.2017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A2994E-B4CE-47E5-A166-D2A2083FD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ubicek@ipr.praha.eu" TargetMode="External"/><Relationship Id="rId4" Type="http://schemas.openxmlformats.org/officeDocument/2006/relationships/hyperlink" Target="mailto:keinwachterova@ipr.praha.e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6725"/>
            <a:ext cx="4860031" cy="544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3928" y="1196752"/>
            <a:ext cx="5090698" cy="295232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/>
              <a:t>Pracovní skupina </a:t>
            </a:r>
            <a:r>
              <a:rPr lang="cs-CZ" sz="6000" u="sng" dirty="0" smtClean="0"/>
              <a:t/>
            </a:r>
            <a:br>
              <a:rPr lang="cs-CZ" sz="6000" u="sng" dirty="0" smtClean="0"/>
            </a:br>
            <a:r>
              <a:rPr lang="cs-CZ" sz="6000" u="sng" dirty="0" smtClean="0"/>
              <a:t>Dopravní systémy a telematika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1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221088"/>
            <a:ext cx="4946682" cy="2348880"/>
          </a:xfrm>
        </p:spPr>
        <p:txBody>
          <a:bodyPr rtlCol="0">
            <a:normAutofit fontScale="775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4400" dirty="0" smtClean="0">
                <a:solidFill>
                  <a:schemeClr val="tx1"/>
                </a:solidFill>
              </a:rPr>
              <a:t>Institut plánování a rozvoje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hl. m. Prahy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400" dirty="0">
              <a:solidFill>
                <a:schemeClr val="tx1"/>
              </a:solidFill>
            </a:endParaRP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>
                <a:solidFill>
                  <a:schemeClr val="tx1"/>
                </a:solidFill>
              </a:rPr>
              <a:t>24. srpna 2017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900" y="115888"/>
            <a:ext cx="87122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Posouzení souladu PZ se strategií ITI PMO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900" y="1258888"/>
            <a:ext cx="8712200" cy="5194448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Výkonný tým nositele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Kontrola předložených projektových záměrů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Předloženy 3 projektové záměry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všechny PZ byly před konáním pracovní skupiny vyhodnoceny v souladu se Strategií ITI dle kritérií ŘV ITI PMO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i="1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i="1" dirty="0" smtClean="0"/>
              <a:t>V případě neúčasti žadatele na PS, může dojít k nesplnění kritéria Předkladatelé prokazatelně připravovali projektový záměr v koordinaci s nositelem ITI PMO.</a:t>
            </a:r>
            <a:endParaRPr lang="cs-CZ" sz="2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Posouzení souladu PZ se strategií ITI PMO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b="1" dirty="0" smtClean="0">
                <a:solidFill>
                  <a:srgbClr val="00AEEF"/>
                </a:solidFill>
              </a:rPr>
              <a:t>Cíl pracovní skupiny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Vytvořit konsenzem takový soubor projektů, který naplní parametry výzvy </a:t>
            </a:r>
            <a:endParaRPr lang="cs-CZ" dirty="0"/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podporované aktivity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soubor projektů je kompatibilní s aktivitami týkající se preference vozidel veřejné hromadné dopravy realizované na území hl. m. Prahy z OP PPR</a:t>
            </a:r>
          </a:p>
          <a:p>
            <a:pPr lvl="2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projekt je součástí souboru projektů o alespoň 2 PZ, které naplňují opatření Strategie ITI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využití alokace výzvy</a:t>
            </a:r>
          </a:p>
          <a:p>
            <a:pPr lvl="1"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plnění indikátorů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00AEEF"/>
                </a:solidFill>
                <a:latin typeface="+mn-lt"/>
                <a:ea typeface="+mn-ea"/>
                <a:cs typeface="+mn-cs"/>
              </a:rPr>
              <a:t>1) Elektronické označníky, Říčany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70912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N</a:t>
            </a:r>
            <a:r>
              <a:rPr lang="cs-CZ" dirty="0" smtClean="0"/>
              <a:t>áhrada stávajících analogových jízdních řádů za interaktivní označníky (na 12 zastávkách v Říčanech a stanovišti na Fialce)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Elektronické označníky budou zobrazovat přijíždějící spoje na elektronickém papíru nebo LED panelu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Elektronické označníku budou datově napojeny na informační systém </a:t>
            </a:r>
            <a:r>
              <a:rPr lang="cs-CZ" dirty="0" err="1" smtClean="0"/>
              <a:t>ROPIDu</a:t>
            </a:r>
            <a:r>
              <a:rPr lang="cs-CZ" dirty="0" smtClean="0"/>
              <a:t> a IDSK (systém integrován do PID)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Projekt navazuje na projekt SČK – Modernizace informačního systému  Středočeského kraje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Hodnota indikátoru 70401: </a:t>
            </a:r>
            <a:r>
              <a:rPr lang="cs-CZ" b="1" dirty="0" smtClean="0"/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smtClean="0"/>
              <a:t>Výše požadované podpory z EFRR: </a:t>
            </a:r>
            <a:r>
              <a:rPr lang="cs-CZ" b="1" dirty="0" smtClean="0"/>
              <a:t>3 400 000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86210"/>
          </a:xfrm>
        </p:spPr>
        <p:txBody>
          <a:bodyPr/>
          <a:lstStyle/>
          <a:p>
            <a:r>
              <a:rPr lang="cs-CZ" sz="4000" b="1" dirty="0">
                <a:solidFill>
                  <a:srgbClr val="00AEEF"/>
                </a:solidFill>
                <a:latin typeface="+mn-lt"/>
                <a:ea typeface="+mn-ea"/>
                <a:cs typeface="+mn-cs"/>
              </a:rPr>
              <a:t>2) Vybavení vozidel dopravců Středočeského kraje zařízením pro aktivní preferenci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/>
          <a:lstStyle/>
          <a:p>
            <a:r>
              <a:rPr lang="cs-CZ" sz="2700" dirty="0" smtClean="0"/>
              <a:t>Nákup a instalace zařízení pro aktivní preferenci vozidel</a:t>
            </a:r>
          </a:p>
          <a:p>
            <a:r>
              <a:rPr lang="cs-CZ" sz="2700" dirty="0" smtClean="0"/>
              <a:t>Zařízením budou vybavena všechna vozidla společného integrovaného dopravního systému Prahy a Středočeského kraje</a:t>
            </a:r>
          </a:p>
          <a:p>
            <a:r>
              <a:rPr lang="cs-CZ" sz="2700" dirty="0" smtClean="0"/>
              <a:t>Projekt má přímou vazbu na opatření 1.2.2: Opatření pro preferenci povrchové městské veřejné dopravy v uličním provozu (financováno z OP PPR na území hl. m. Prahy)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/>
              <a:t>Hodnota indikátoru 70401: </a:t>
            </a:r>
            <a:r>
              <a:rPr lang="cs-CZ" sz="2700" b="1" dirty="0"/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/>
              <a:t>Výše požadované podpory z EFRR: </a:t>
            </a:r>
            <a:r>
              <a:rPr lang="cs-CZ" sz="2700" b="1" dirty="0" smtClean="0"/>
              <a:t>34 000 </a:t>
            </a:r>
            <a:r>
              <a:rPr lang="cs-CZ" sz="2700" b="1" dirty="0"/>
              <a:t>000 Kč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674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1296144"/>
          </a:xfrm>
        </p:spPr>
        <p:txBody>
          <a:bodyPr/>
          <a:lstStyle/>
          <a:p>
            <a:r>
              <a:rPr lang="cs-CZ" sz="4000" b="1" dirty="0">
                <a:solidFill>
                  <a:srgbClr val="00AEEF"/>
                </a:solidFill>
                <a:latin typeface="+mn-lt"/>
                <a:ea typeface="+mn-ea"/>
                <a:cs typeface="+mn-cs"/>
              </a:rPr>
              <a:t>3) Modernizace informačního systému Středočeského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6732" y="1296144"/>
            <a:ext cx="7920880" cy="4334471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Vybavení zastávek autobusové dopravy informačními panely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Informační kiosky (vyhledání spojení apod.)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Instalace elektronických odjezdových tabulí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Instalace elektronických jízdních řádů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Synergie s dalšími projekty, jejichž cílem je zvýšení informovanosti cestujících a atraktivity veřejné dopravy v rámci budování Integrovaného systému pro Prahu a Středočeský kraj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Hodnota indikátoru 70401: </a:t>
            </a:r>
            <a:r>
              <a:rPr lang="cs-CZ" sz="2700" b="1" dirty="0" smtClean="0"/>
              <a:t>1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Výše požadované podpory z EFRR: </a:t>
            </a:r>
            <a:r>
              <a:rPr lang="cs-CZ" sz="2700" b="1" dirty="0" smtClean="0"/>
              <a:t>573 750 000 Kč</a:t>
            </a:r>
            <a:endParaRPr lang="cs-CZ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1284"/>
            <a:ext cx="8229600" cy="949444"/>
          </a:xfrm>
        </p:spPr>
        <p:txBody>
          <a:bodyPr/>
          <a:lstStyle/>
          <a:p>
            <a:r>
              <a:rPr lang="cs-CZ" dirty="0" smtClean="0"/>
              <a:t>Hodnotící kritéria ZS ITI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5860" y="908720"/>
            <a:ext cx="8568952" cy="5544616"/>
          </a:xfrm>
        </p:spPr>
        <p:txBody>
          <a:bodyPr/>
          <a:lstStyle/>
          <a:p>
            <a:r>
              <a:rPr lang="cs-CZ" sz="2400" dirty="0"/>
              <a:t>Kritéria formálních náležitostí pro integrované projekty ITI Pražské metropolitní oblasti </a:t>
            </a:r>
            <a:endParaRPr lang="cs-CZ" sz="2400" dirty="0" smtClean="0"/>
          </a:p>
          <a:p>
            <a:r>
              <a:rPr lang="cs-CZ" sz="2400" dirty="0"/>
              <a:t>Obecná kritéria přijatelnosti </a:t>
            </a:r>
            <a:endParaRPr lang="cs-CZ" sz="2400" dirty="0" smtClean="0"/>
          </a:p>
          <a:p>
            <a:pPr lvl="1"/>
            <a:r>
              <a:rPr lang="cs-CZ" sz="1800" dirty="0" smtClean="0"/>
              <a:t>Žádost </a:t>
            </a:r>
            <a:r>
              <a:rPr lang="cs-CZ" sz="1800" dirty="0"/>
              <a:t>o podporu odpovídá projektovému záměru, ke kterému vydal své vyjádření Řídící výbor ITI Pražské metropolitní oblasti</a:t>
            </a:r>
            <a:r>
              <a:rPr lang="cs-CZ" sz="1800" dirty="0" smtClean="0"/>
              <a:t>.</a:t>
            </a:r>
          </a:p>
          <a:p>
            <a:pPr lvl="2"/>
            <a:r>
              <a:rPr lang="cs-CZ" sz="1800" dirty="0"/>
              <a:t>Žádost o podporu a projektový záměr se shodují v údajích: žadatel, popis projektu, hodnoty indikátorů. Hodnoty indikátorů v žádosti o podporu jsou stejné jako </a:t>
            </a:r>
            <a:r>
              <a:rPr lang="cs-CZ" sz="1800" b="1" dirty="0"/>
              <a:t>hodnoty indikátorů </a:t>
            </a:r>
            <a:r>
              <a:rPr lang="cs-CZ" sz="1800" dirty="0"/>
              <a:t>uvedené v projektovém záměru nebo jsou </a:t>
            </a:r>
            <a:r>
              <a:rPr lang="cs-CZ" sz="1800" b="1" dirty="0"/>
              <a:t>vyšší či nižší max. o 5 % </a:t>
            </a:r>
            <a:r>
              <a:rPr lang="cs-CZ" sz="1800" dirty="0"/>
              <a:t>a tato změna je popsána a zdůvodněna. Zároveň </a:t>
            </a:r>
            <a:r>
              <a:rPr lang="cs-CZ" sz="1800" b="1" dirty="0"/>
              <a:t>výše dotace z EU v žádosti o podporu nepřevyšuje částku uvedenou v projektovém </a:t>
            </a:r>
            <a:r>
              <a:rPr lang="cs-CZ" sz="1800" b="1" dirty="0" smtClean="0"/>
              <a:t>záměru</a:t>
            </a:r>
            <a:r>
              <a:rPr lang="cs-CZ" sz="1800" dirty="0" smtClean="0"/>
              <a:t>.</a:t>
            </a:r>
          </a:p>
          <a:p>
            <a:pPr lvl="1"/>
            <a:r>
              <a:rPr lang="cs-CZ" sz="2400" dirty="0"/>
              <a:t>Projekt bude realizován na území Pražské metropolitní oblasti, vyjma území hl. m. Prahy. </a:t>
            </a:r>
            <a:endParaRPr lang="cs-CZ" sz="2400" dirty="0" smtClean="0"/>
          </a:p>
          <a:p>
            <a:pPr lvl="2"/>
            <a:r>
              <a:rPr lang="cs-CZ" sz="1800" dirty="0" smtClean="0"/>
              <a:t>Projekt </a:t>
            </a:r>
            <a:r>
              <a:rPr lang="cs-CZ" sz="1800" dirty="0"/>
              <a:t>bude realizován na území Pražské metropolitní oblasti, vyjma území hl. m. Prahy. Ve SC 1.2 IROP u </a:t>
            </a:r>
            <a:r>
              <a:rPr lang="cs-CZ" sz="1800" dirty="0" smtClean="0"/>
              <a:t>aktivity Telematika </a:t>
            </a:r>
            <a:r>
              <a:rPr lang="cs-CZ" sz="1800" dirty="0"/>
              <a:t>bude mít Pražská metropolitní oblast, vyjma hl. m Prahy, z realizace projektu </a:t>
            </a:r>
            <a:r>
              <a:rPr lang="cs-CZ" sz="1800" b="1" dirty="0"/>
              <a:t>prokazatelně úplný</a:t>
            </a:r>
            <a:r>
              <a:rPr lang="cs-CZ" sz="1800" dirty="0"/>
              <a:t> nebo </a:t>
            </a:r>
            <a:r>
              <a:rPr lang="cs-CZ" sz="1800" b="1" dirty="0"/>
              <a:t>převažující prospěch</a:t>
            </a:r>
            <a:r>
              <a:rPr lang="cs-CZ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92105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0208" y="44624"/>
            <a:ext cx="8424936" cy="677510"/>
          </a:xfrm>
        </p:spPr>
        <p:txBody>
          <a:bodyPr/>
          <a:lstStyle/>
          <a:p>
            <a:r>
              <a:rPr lang="cs-CZ" dirty="0"/>
              <a:t>Hodnotící kritéria ZS </a:t>
            </a:r>
            <a:r>
              <a:rPr lang="cs-CZ" dirty="0" smtClean="0"/>
              <a:t>ITI (telematika)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0208" y="750362"/>
            <a:ext cx="8424936" cy="5918998"/>
          </a:xfrm>
        </p:spPr>
        <p:txBody>
          <a:bodyPr/>
          <a:lstStyle/>
          <a:p>
            <a:r>
              <a:rPr lang="cs-CZ" sz="2200" dirty="0"/>
              <a:t>Specifická kritéria přijatelnosti pro integrované projekty ITI Pražské metropolitní oblasti pro aktivitu </a:t>
            </a:r>
            <a:r>
              <a:rPr lang="cs-CZ" sz="2200" dirty="0" smtClean="0"/>
              <a:t>Telematika pro veřejnou dopravu</a:t>
            </a:r>
          </a:p>
          <a:p>
            <a:pPr lvl="1"/>
            <a:r>
              <a:rPr lang="cs-CZ" sz="2200" dirty="0"/>
              <a:t>Projekt zohledňuje specifické potřeby osob se sníženou schopností pohybu a orientace v přístupu k aplikacím nebo službám inteligentního dopravního systému. </a:t>
            </a:r>
            <a:endParaRPr lang="cs-CZ" sz="2200" dirty="0" smtClean="0"/>
          </a:p>
          <a:p>
            <a:pPr lvl="1"/>
            <a:r>
              <a:rPr lang="cs-CZ" sz="2200" dirty="0"/>
              <a:t>Projekt je navržen k realizaci v rámci systému integrované </a:t>
            </a:r>
            <a:r>
              <a:rPr lang="cs-CZ" sz="2200" dirty="0" smtClean="0"/>
              <a:t>dopravy.</a:t>
            </a:r>
          </a:p>
          <a:p>
            <a:pPr lvl="1"/>
            <a:r>
              <a:rPr lang="cs-CZ" sz="2200" dirty="0"/>
              <a:t>Projekt je součástí Integrovaného dopravního systému Prahy a Středočeského kraje. </a:t>
            </a:r>
            <a:endParaRPr lang="cs-CZ" sz="2200" dirty="0" smtClean="0"/>
          </a:p>
          <a:p>
            <a:pPr lvl="1"/>
            <a:r>
              <a:rPr lang="cs-CZ" sz="2200" dirty="0"/>
              <a:t>Projekt je kompatibilní se systémem Pražské integrované dopravy. </a:t>
            </a:r>
            <a:endParaRPr lang="cs-CZ" sz="2200" dirty="0" smtClean="0"/>
          </a:p>
          <a:p>
            <a:pPr lvl="1"/>
            <a:r>
              <a:rPr lang="cs-CZ" sz="2200" dirty="0"/>
              <a:t>Projekt má silnou vazbu na opatření 1.2.2: Opatření pro preferenci povrchové městské veřejné dopravy v uličním provozu</a:t>
            </a:r>
            <a:r>
              <a:rPr lang="cs-CZ" sz="2200" dirty="0" smtClean="0"/>
              <a:t>.</a:t>
            </a:r>
          </a:p>
          <a:p>
            <a:pPr lvl="1"/>
            <a:r>
              <a:rPr lang="cs-CZ" sz="2200" dirty="0"/>
              <a:t>Projekt je součástí většího souboru projektů, který přispívá k integrovanému řešení problému. </a:t>
            </a:r>
          </a:p>
          <a:p>
            <a:r>
              <a:rPr lang="cs-CZ" sz="2000" dirty="0" smtClean="0"/>
              <a:t>OSNOVA </a:t>
            </a:r>
            <a:r>
              <a:rPr lang="cs-CZ" sz="2000" dirty="0"/>
              <a:t>STUDIE PROVEDITELNOSTI - DOPLŇUJÍCÍ INFORMACE PRO HODNOCENÍ PROVÁDĚNÉ ZS ITI PRAŽSKÉ METROPOLITNÍ OBLASTI</a:t>
            </a:r>
          </a:p>
          <a:p>
            <a:pPr lvl="1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26953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341438"/>
            <a:ext cx="8713788" cy="478472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Jednání ŘV ITI PMO – 27. září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Vydání vyjádření ŘV</a:t>
            </a:r>
            <a:r>
              <a:rPr lang="cs-CZ" dirty="0"/>
              <a:t> ITI PMO</a:t>
            </a:r>
            <a:r>
              <a:rPr lang="cs-CZ" dirty="0" smtClean="0"/>
              <a:t> – do </a:t>
            </a:r>
            <a:r>
              <a:rPr lang="cs-CZ" dirty="0"/>
              <a:t>6</a:t>
            </a:r>
            <a:r>
              <a:rPr lang="cs-CZ" dirty="0" smtClean="0"/>
              <a:t>. října 2017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Výzva ZS ITI (průběžná) vyhlášena 19. června 2017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Příjem žádostí otevřen od 29. září 2017</a:t>
            </a:r>
            <a:endParaRPr lang="cs-CZ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Ukončení příjmu žádostí 29. prosince 2017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Následně budou projektové žádosti hodnoceny dle hodnotících kritérií Zprostředkujícího subjektu ITI Pražské metropolitní oblasti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Rozhodovat bude připravenost a kvalita projektů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3" descr="C:\Users\kriegischova\Desktop\2016_01_19_mapa_titul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08720"/>
            <a:ext cx="5080000" cy="544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1615737"/>
            <a:ext cx="4392613" cy="59848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5300" dirty="0" smtClean="0"/>
              <a:t>Děkujeme  za pozornost!</a:t>
            </a:r>
            <a: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53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2700" i="1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8488" y="466725"/>
            <a:ext cx="17875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bdélník 2"/>
          <p:cNvSpPr/>
          <p:nvPr/>
        </p:nvSpPr>
        <p:spPr>
          <a:xfrm>
            <a:off x="4499992" y="3502150"/>
            <a:ext cx="6264696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Manažerka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Kristina Kleinwächterová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keinwachterova@ipr.praha.eu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236 004 631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ITI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Ondřej Kubíček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kubicek@ipr.praha.eu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Tematický koordinátor pro dopravu</a:t>
            </a:r>
          </a:p>
          <a:p>
            <a:pPr>
              <a:spcAft>
                <a:spcPts val="0"/>
              </a:spcAft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Patrik Macho</a:t>
            </a:r>
          </a:p>
          <a:p>
            <a:pPr>
              <a:spcAft>
                <a:spcPts val="0"/>
              </a:spcAft>
            </a:pPr>
            <a:r>
              <a:rPr lang="cs-CZ" sz="1400" u="sng" dirty="0">
                <a:solidFill>
                  <a:srgbClr val="8ED8F8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macho@kr-s.cz</a:t>
            </a:r>
            <a:endParaRPr lang="cs-CZ" sz="1400" u="sng" dirty="0">
              <a:solidFill>
                <a:srgbClr val="8ED8F8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mtClean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Úvodní slovo a představení odborníků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Proces hodnocení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stav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Další postup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Integrovaná strategie pro ITI PMO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Integrovaný nástroj pro nové programové období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Specifikace čerpání prostředků z ESI fondů na území PMO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Specifikace aktivit pro danou oblast, ale nejedná se o </a:t>
            </a:r>
            <a:r>
              <a:rPr lang="cs-CZ" b="1" i="1" dirty="0" smtClean="0"/>
              <a:t>„změkčování“ </a:t>
            </a:r>
            <a:r>
              <a:rPr lang="cs-CZ" b="1" dirty="0" smtClean="0"/>
              <a:t>podmínek nastavených IROP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Důraz na </a:t>
            </a:r>
            <a:r>
              <a:rPr lang="cs-CZ" b="1" dirty="0" smtClean="0"/>
              <a:t>„územní integrovaný přístup“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74118" y="116632"/>
            <a:ext cx="8219256" cy="706091"/>
          </a:xfrm>
        </p:spPr>
        <p:txBody>
          <a:bodyPr/>
          <a:lstStyle/>
          <a:p>
            <a:pPr algn="l"/>
            <a:r>
              <a:rPr lang="cs-CZ" dirty="0" smtClean="0"/>
              <a:t>Proces schvalování projektů</a:t>
            </a:r>
          </a:p>
        </p:txBody>
      </p:sp>
      <p:pic>
        <p:nvPicPr>
          <p:cNvPr id="4" name="Picture 2" descr="C:\Users\kriegischova\Desktop\2015_11_28_tab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45" y="822723"/>
            <a:ext cx="7633671" cy="552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706090"/>
          </a:xfrm>
        </p:spPr>
        <p:txBody>
          <a:bodyPr/>
          <a:lstStyle/>
          <a:p>
            <a:r>
              <a:rPr lang="cs-CZ" dirty="0" smtClean="0"/>
              <a:t>Zapojení zprostředkujícího subjektu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C:\Users\kriegischova\Desktop\2015_11_28_tab_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488832" cy="5600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88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355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3 předložené projektové záměry, 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Projektové </a:t>
            </a:r>
            <a:r>
              <a:rPr lang="cs-CZ" altLang="cs-CZ" dirty="0"/>
              <a:t>záměry za </a:t>
            </a:r>
            <a:r>
              <a:rPr lang="cs-CZ" altLang="cs-CZ" dirty="0" smtClean="0"/>
              <a:t>cca 611 mil. Kč </a:t>
            </a:r>
            <a:r>
              <a:rPr lang="cs-CZ" altLang="cs-CZ" dirty="0"/>
              <a:t>(</a:t>
            </a:r>
            <a:r>
              <a:rPr lang="cs-CZ" altLang="cs-CZ" dirty="0" smtClean="0"/>
              <a:t>příspěvek Unie)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Hlavní problémy u přijatých PZ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Specifikace hlavních aktivit projektu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Špatně vyplněný indikátor</a:t>
            </a:r>
          </a:p>
          <a:p>
            <a:pPr lvl="1"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Provázanost projektů a kompatibilita aktivit</a:t>
            </a:r>
          </a:p>
          <a:p>
            <a:pPr fontAlgn="auto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Riziko – nesplnění specifických kritérií přijatelnosti ZS ITI PMO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579" y="476672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Předložené projektové záměry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077117"/>
              </p:ext>
            </p:extLst>
          </p:nvPr>
        </p:nvGraphicFramePr>
        <p:xfrm>
          <a:off x="323528" y="1916831"/>
          <a:ext cx="8363271" cy="30700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2248"/>
                <a:gridCol w="1080120"/>
                <a:gridCol w="432048"/>
                <a:gridCol w="792088"/>
                <a:gridCol w="1224136"/>
                <a:gridCol w="1224136"/>
                <a:gridCol w="1378495"/>
              </a:tblGrid>
              <a:tr h="85713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Název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Žadatel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ORP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Termín realizace projektu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CZV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Podpora Unie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IROP_1.2_7 04 01_Počet zařízení a služeb pro řízení dopravy (ks)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</a:tr>
              <a:tr h="34573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cs-CZ" sz="1200" u="none" strike="noStrike" dirty="0">
                          <a:effectLst/>
                        </a:rPr>
                        <a:t>Elektronické označníky, Říčany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Město Říčany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Říčany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5/18-10/18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4 000 000,00 Kč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3 400 000,00 Kč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</a:tr>
              <a:tr h="75193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cs-CZ" sz="1200" u="none" strike="noStrike" dirty="0">
                          <a:effectLst/>
                        </a:rPr>
                        <a:t>Vybavení vozidel dopravců Středočeského kraje </a:t>
                      </a:r>
                      <a:r>
                        <a:rPr lang="cs-CZ" sz="1200" u="none" strike="noStrike" dirty="0" smtClean="0">
                          <a:effectLst/>
                        </a:rPr>
                        <a:t>zařízením </a:t>
                      </a:r>
                      <a:r>
                        <a:rPr lang="cs-CZ" sz="1200" u="none" strike="noStrike" dirty="0">
                          <a:effectLst/>
                        </a:rPr>
                        <a:t>pro aktivní preferenci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Středočeský 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SČK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9/17-5/19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40 000 000,00 Kč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34 000 000,00 Kč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</a:tr>
              <a:tr h="75193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cs-CZ" sz="1200" u="none" strike="noStrike" dirty="0">
                          <a:effectLst/>
                        </a:rPr>
                        <a:t>Modernizace informačního systému Středočeského kraje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Středočeský 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SČK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6/17-8/19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675 000 000,00 Kč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573 750 000,00 Kč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>
                          <a:effectLst/>
                        </a:rPr>
                        <a:t>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</a:tr>
              <a:tr h="28571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719 000 000,00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611 150 000,00 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1" u="none" strike="noStrike" dirty="0">
                          <a:effectLst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6" marR="6566" marT="6566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Alokace opatření ITI (telematika)</a:t>
            </a:r>
          </a:p>
        </p:txBody>
      </p:sp>
      <p:sp>
        <p:nvSpPr>
          <p:cNvPr id="23554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cs typeface="Arial" charset="0"/>
              </a:rPr>
              <a:t>Opatření 1.2.1 Strategie ITI (Zavádění a modernizace inteligentních dopravních systémů a dopravní telematiky)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Celkové způsobilé výdaje	</a:t>
            </a:r>
            <a:r>
              <a:rPr lang="cs-CZ" b="1" dirty="0" smtClean="0"/>
              <a:t>1 124 910 000 Kč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Příspěvek Unie z EFRR	</a:t>
            </a:r>
            <a:r>
              <a:rPr lang="cs-CZ" b="1" u="sng" dirty="0" smtClean="0">
                <a:solidFill>
                  <a:srgbClr val="00AEEF"/>
                </a:solidFill>
              </a:rPr>
              <a:t>956 173 500 Kč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/>
              <a:t>Alokace výzvy nositele ITI č. 10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Příspěvek Unie </a:t>
            </a:r>
            <a:r>
              <a:rPr lang="cs-CZ" b="1" dirty="0" smtClean="0"/>
              <a:t>722 500 000 Kč </a:t>
            </a:r>
            <a:r>
              <a:rPr lang="cs-CZ" i="1" dirty="0" smtClean="0"/>
              <a:t>(75 </a:t>
            </a:r>
            <a:r>
              <a:rPr lang="cs-CZ" i="1" dirty="0"/>
              <a:t>% </a:t>
            </a:r>
            <a:r>
              <a:rPr lang="cs-CZ" i="1" dirty="0" smtClean="0"/>
              <a:t>celkové alokace na opatření)</a:t>
            </a:r>
            <a:endParaRPr lang="cs-CZ" b="1" dirty="0" smtClean="0"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  <a:p>
            <a:pPr marL="0" indent="0">
              <a:buFont typeface="Arial" charset="0"/>
              <a:buNone/>
            </a:pPr>
            <a:endParaRPr lang="cs-CZ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64820" y="404664"/>
            <a:ext cx="8229600" cy="1800200"/>
          </a:xfrm>
        </p:spPr>
        <p:txBody>
          <a:bodyPr/>
          <a:lstStyle/>
          <a:p>
            <a:r>
              <a:rPr lang="cs-CZ" dirty="0" smtClean="0"/>
              <a:t>Opatření 1.2.1 Strategie ITI </a:t>
            </a:r>
            <a:br>
              <a:rPr lang="cs-CZ" dirty="0" smtClean="0"/>
            </a:br>
            <a:r>
              <a:rPr lang="cs-CZ" sz="2800" dirty="0" smtClean="0"/>
              <a:t>(</a:t>
            </a:r>
            <a:r>
              <a:rPr lang="cs-CZ" sz="2800" dirty="0">
                <a:cs typeface="Arial" charset="0"/>
              </a:rPr>
              <a:t>Zavádění a modernizace inteligentních dopravních systémů a dopravní telematiky</a:t>
            </a:r>
            <a:r>
              <a:rPr lang="cs-CZ" sz="2400" dirty="0" smtClean="0"/>
              <a:t>)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cs-CZ" b="1" smtClean="0"/>
          </a:p>
          <a:p>
            <a:pPr marL="0" indent="0">
              <a:buFont typeface="Arial" charset="0"/>
              <a:buNone/>
            </a:pPr>
            <a:endParaRPr lang="cs-CZ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19687"/>
              </p:ext>
            </p:extLst>
          </p:nvPr>
        </p:nvGraphicFramePr>
        <p:xfrm>
          <a:off x="539552" y="2937631"/>
          <a:ext cx="7920880" cy="2369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809"/>
                <a:gridCol w="2872254"/>
                <a:gridCol w="2604817"/>
              </a:tblGrid>
              <a:tr h="845692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Indikátor</a:t>
                      </a:r>
                      <a:endParaRPr lang="cs-CZ" sz="32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Opatření</a:t>
                      </a:r>
                      <a:r>
                        <a:rPr lang="cs-CZ" sz="3200" baseline="0" dirty="0" smtClean="0"/>
                        <a:t> 1.2.1 </a:t>
                      </a:r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Předložené PZ</a:t>
                      </a:r>
                      <a:endParaRPr lang="cs-CZ" sz="3200" dirty="0"/>
                    </a:p>
                  </a:txBody>
                  <a:tcPr anchor="ctr">
                    <a:solidFill>
                      <a:srgbClr val="00AEEF"/>
                    </a:solidFill>
                  </a:tcPr>
                </a:tc>
              </a:tr>
              <a:tr h="845692">
                <a:tc>
                  <a:txBody>
                    <a:bodyPr/>
                    <a:lstStyle/>
                    <a:p>
                      <a:pPr algn="l"/>
                      <a:r>
                        <a:rPr lang="cs-CZ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Počet zařízení a služeb pro řízení dopravy (ks)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3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3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939598"/>
                    </a:solidFill>
                  </a:tcPr>
                </a:tc>
              </a:tr>
              <a:tr h="40718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Alokace EFRR 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956 173 500 Kč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611 150 000 Kč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926</Words>
  <Application>Microsoft Office PowerPoint</Application>
  <PresentationFormat>Předvádění na obrazovce (4:3)</PresentationFormat>
  <Paragraphs>155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systému Office</vt:lpstr>
      <vt:lpstr>  Pracovní skupina  Dopravní systémy a telematika  </vt:lpstr>
      <vt:lpstr>Program</vt:lpstr>
      <vt:lpstr>Integrovaná strategie pro ITI PMO</vt:lpstr>
      <vt:lpstr>Proces schvalování projektů</vt:lpstr>
      <vt:lpstr>Zapojení zprostředkujícího subjektu</vt:lpstr>
      <vt:lpstr>Předložené projektové záměry</vt:lpstr>
      <vt:lpstr>Předložené projektové záměry</vt:lpstr>
      <vt:lpstr>Alokace opatření ITI (telematika)</vt:lpstr>
      <vt:lpstr>Opatření 1.2.1 Strategie ITI  (Zavádění a modernizace inteligentních dopravních systémů a dopravní telematiky)</vt:lpstr>
      <vt:lpstr>Posouzení souladu PZ se strategií ITI PMO</vt:lpstr>
      <vt:lpstr>Posouzení souladu PZ se strategií ITI PMO</vt:lpstr>
      <vt:lpstr>1) Elektronické označníky, Říčany</vt:lpstr>
      <vt:lpstr>2) Vybavení vozidel dopravců Středočeského kraje zařízením pro aktivní preferenci</vt:lpstr>
      <vt:lpstr>3) Modernizace informačního systému Středočeského kraje</vt:lpstr>
      <vt:lpstr>Hodnotící kritéria ZS ITI</vt:lpstr>
      <vt:lpstr>Hodnotící kritéria ZS ITI (telematika)</vt:lpstr>
      <vt:lpstr>Další postup</vt:lpstr>
      <vt:lpstr>   Děkujeme  za pozornost!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Kriegischová Lenka (IPR/SSP)</dc:creator>
  <cp:lastModifiedBy>Kleinwächterová Kristína Mgr. (IPR/SSP)</cp:lastModifiedBy>
  <cp:revision>266</cp:revision>
  <cp:lastPrinted>2017-06-12T08:27:00Z</cp:lastPrinted>
  <dcterms:created xsi:type="dcterms:W3CDTF">2016-01-20T08:04:53Z</dcterms:created>
  <dcterms:modified xsi:type="dcterms:W3CDTF">2017-08-23T12:13:07Z</dcterms:modified>
</cp:coreProperties>
</file>